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oslav Stojanović" initials="MS" lastIdx="2" clrIdx="0">
    <p:extLst>
      <p:ext uri="{19B8F6BF-5375-455C-9EA6-DF929625EA0E}">
        <p15:presenceInfo xmlns:p15="http://schemas.microsoft.com/office/powerpoint/2012/main" userId="4c9bc8c6e217d95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39" autoAdjust="0"/>
    <p:restoredTop sz="94660"/>
  </p:normalViewPr>
  <p:slideViewPr>
    <p:cSldViewPr snapToGrid="0">
      <p:cViewPr>
        <p:scale>
          <a:sx n="77" d="100"/>
          <a:sy n="77" d="100"/>
        </p:scale>
        <p:origin x="132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DE57-E394-4B3B-9CDB-E4B85CA349F4}" type="datetimeFigureOut">
              <a:rPr lang="sr-Latn-RS" smtClean="0"/>
              <a:t>26.05.2020.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AF8BD-0429-4187-A0E1-4BA1EC17B51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1710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DE57-E394-4B3B-9CDB-E4B85CA349F4}" type="datetimeFigureOut">
              <a:rPr lang="sr-Latn-RS" smtClean="0"/>
              <a:t>26.05.2020.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AF8BD-0429-4187-A0E1-4BA1EC17B51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33966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DE57-E394-4B3B-9CDB-E4B85CA349F4}" type="datetimeFigureOut">
              <a:rPr lang="sr-Latn-RS" smtClean="0"/>
              <a:t>26.05.2020.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AF8BD-0429-4187-A0E1-4BA1EC17B51F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2481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DE57-E394-4B3B-9CDB-E4B85CA349F4}" type="datetimeFigureOut">
              <a:rPr lang="sr-Latn-RS" smtClean="0"/>
              <a:t>26.05.2020.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AF8BD-0429-4187-A0E1-4BA1EC17B51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84299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DE57-E394-4B3B-9CDB-E4B85CA349F4}" type="datetimeFigureOut">
              <a:rPr lang="sr-Latn-RS" smtClean="0"/>
              <a:t>26.05.2020.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AF8BD-0429-4187-A0E1-4BA1EC17B51F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5254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DE57-E394-4B3B-9CDB-E4B85CA349F4}" type="datetimeFigureOut">
              <a:rPr lang="sr-Latn-RS" smtClean="0"/>
              <a:t>26.05.2020.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AF8BD-0429-4187-A0E1-4BA1EC17B51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60411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DE57-E394-4B3B-9CDB-E4B85CA349F4}" type="datetimeFigureOut">
              <a:rPr lang="sr-Latn-RS" smtClean="0"/>
              <a:t>26.05.2020.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AF8BD-0429-4187-A0E1-4BA1EC17B51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71893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DE57-E394-4B3B-9CDB-E4B85CA349F4}" type="datetimeFigureOut">
              <a:rPr lang="sr-Latn-RS" smtClean="0"/>
              <a:t>26.05.2020.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AF8BD-0429-4187-A0E1-4BA1EC17B51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41225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DE57-E394-4B3B-9CDB-E4B85CA349F4}" type="datetimeFigureOut">
              <a:rPr lang="sr-Latn-RS" smtClean="0"/>
              <a:t>26.05.2020.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AF8BD-0429-4187-A0E1-4BA1EC17B51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50660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DE57-E394-4B3B-9CDB-E4B85CA349F4}" type="datetimeFigureOut">
              <a:rPr lang="sr-Latn-RS" smtClean="0"/>
              <a:t>26.05.2020.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AF8BD-0429-4187-A0E1-4BA1EC17B51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3022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DE57-E394-4B3B-9CDB-E4B85CA349F4}" type="datetimeFigureOut">
              <a:rPr lang="sr-Latn-RS" smtClean="0"/>
              <a:t>26.05.2020.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AF8BD-0429-4187-A0E1-4BA1EC17B51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20928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DE57-E394-4B3B-9CDB-E4B85CA349F4}" type="datetimeFigureOut">
              <a:rPr lang="sr-Latn-RS" smtClean="0"/>
              <a:t>26.05.2020.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AF8BD-0429-4187-A0E1-4BA1EC17B51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70624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DE57-E394-4B3B-9CDB-E4B85CA349F4}" type="datetimeFigureOut">
              <a:rPr lang="sr-Latn-RS" smtClean="0"/>
              <a:t>26.05.2020.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AF8BD-0429-4187-A0E1-4BA1EC17B51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48206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DE57-E394-4B3B-9CDB-E4B85CA349F4}" type="datetimeFigureOut">
              <a:rPr lang="sr-Latn-RS" smtClean="0"/>
              <a:t>26.05.2020.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AF8BD-0429-4187-A0E1-4BA1EC17B51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33964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DE57-E394-4B3B-9CDB-E4B85CA349F4}" type="datetimeFigureOut">
              <a:rPr lang="sr-Latn-RS" smtClean="0"/>
              <a:t>26.05.2020.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AF8BD-0429-4187-A0E1-4BA1EC17B51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57485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DE57-E394-4B3B-9CDB-E4B85CA349F4}" type="datetimeFigureOut">
              <a:rPr lang="sr-Latn-RS" smtClean="0"/>
              <a:t>26.05.2020.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AF8BD-0429-4187-A0E1-4BA1EC17B51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91079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BDE57-E394-4B3B-9CDB-E4B85CA349F4}" type="datetimeFigureOut">
              <a:rPr lang="sr-Latn-RS" smtClean="0"/>
              <a:t>26.05.2020.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5FAF8BD-0429-4187-A0E1-4BA1EC17B51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9961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428430"/>
          </a:xfrm>
        </p:spPr>
        <p:txBody>
          <a:bodyPr>
            <a:normAutofit fontScale="90000"/>
          </a:bodyPr>
          <a:lstStyle/>
          <a:p>
            <a:r>
              <a:rPr lang="sr-Cyrl-RS" sz="4900" i="1" dirty="0">
                <a:solidFill>
                  <a:schemeClr val="accent2">
                    <a:lumMod val="75000"/>
                  </a:schemeClr>
                </a:solidFill>
              </a:rPr>
              <a:t>ПРЕДУЗЕТНИЦИ СА ИДЕЈОМ </a:t>
            </a:r>
            <a:r>
              <a:rPr lang="sr-Cyrl-RS" i="1" dirty="0"/>
              <a:t/>
            </a:r>
            <a:br>
              <a:rPr lang="sr-Cyrl-RS" i="1" dirty="0"/>
            </a:br>
            <a:r>
              <a:rPr lang="sr-Cyrl-RS" sz="4000" dirty="0"/>
              <a:t>ПРЕДМЕТ </a:t>
            </a:r>
            <a:r>
              <a:rPr lang="sr-Latn-RS" sz="4000" dirty="0"/>
              <a:t>: </a:t>
            </a:r>
            <a:r>
              <a:rPr lang="sr-Cyrl-RS" sz="4000" dirty="0"/>
              <a:t>ПРЕДУЗЕТНИШТВО</a:t>
            </a:r>
            <a:br>
              <a:rPr lang="sr-Cyrl-RS" sz="4000" dirty="0"/>
            </a:br>
            <a:r>
              <a:rPr lang="sr-Cyrl-CS" sz="4000" dirty="0">
                <a:solidFill>
                  <a:schemeClr val="accent1">
                    <a:lumMod val="75000"/>
                  </a:schemeClr>
                </a:solidFill>
              </a:rPr>
              <a:t>НАСТАВНА ОБЛАСТ</a:t>
            </a:r>
            <a:r>
              <a:rPr lang="sr-Latn-RS" sz="4000" dirty="0"/>
              <a:t>:</a:t>
            </a:r>
            <a:r>
              <a:rPr lang="sr-Latn-RS" dirty="0"/>
              <a:t/>
            </a:r>
            <a:br>
              <a:rPr lang="sr-Latn-RS" dirty="0"/>
            </a:br>
            <a:r>
              <a:rPr lang="sr-Cyrl-RS" dirty="0"/>
              <a:t>Економија пословања</a:t>
            </a:r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2"/>
            <a:ext cx="7766936" cy="2412597"/>
          </a:xfrm>
        </p:spPr>
        <p:txBody>
          <a:bodyPr>
            <a:normAutofit lnSpcReduction="10000"/>
          </a:bodyPr>
          <a:lstStyle/>
          <a:p>
            <a:r>
              <a:rPr lang="sr-Cyrl-CS" sz="2000" dirty="0">
                <a:solidFill>
                  <a:schemeClr val="accent1">
                    <a:lumMod val="50000"/>
                  </a:schemeClr>
                </a:solidFill>
              </a:rPr>
              <a:t>НАСТАВНА ЈЕДИНИЦА:</a:t>
            </a:r>
            <a:endParaRPr lang="sr-Latn-RS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sr-Latn-RS" sz="2000" dirty="0">
                <a:solidFill>
                  <a:schemeClr val="accent1">
                    <a:lumMod val="50000"/>
                  </a:schemeClr>
                </a:solidFill>
              </a:rPr>
              <a:t>„</a:t>
            </a:r>
            <a:r>
              <a:rPr lang="sr-Cyrl-CS" sz="2000" dirty="0">
                <a:solidFill>
                  <a:schemeClr val="accent1">
                    <a:lumMod val="50000"/>
                  </a:schemeClr>
                </a:solidFill>
              </a:rPr>
              <a:t>Презентација пројекта пословног плана“</a:t>
            </a:r>
            <a:endParaRPr lang="sr-Latn-RS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sr-Cyrl-RS" sz="2000" dirty="0">
                <a:solidFill>
                  <a:schemeClr val="accent1">
                    <a:lumMod val="50000"/>
                  </a:schemeClr>
                </a:solidFill>
              </a:rPr>
              <a:t>Одељење 4/6</a:t>
            </a:r>
            <a:r>
              <a:rPr lang="sr-Latn-RS" sz="20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sr-Cyrl-RS" sz="2000" dirty="0">
                <a:solidFill>
                  <a:schemeClr val="accent1">
                    <a:lumMod val="50000"/>
                  </a:schemeClr>
                </a:solidFill>
              </a:rPr>
              <a:t> смер </a:t>
            </a:r>
            <a:r>
              <a:rPr lang="sr-Latn-RS" sz="2000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sr-Cyrl-RS" sz="2000" dirty="0">
                <a:solidFill>
                  <a:schemeClr val="accent1">
                    <a:lumMod val="50000"/>
                  </a:schemeClr>
                </a:solidFill>
              </a:rPr>
              <a:t>прехрамбени техничар</a:t>
            </a:r>
          </a:p>
          <a:p>
            <a:r>
              <a:rPr lang="sr-Cyrl-RS" sz="2000" dirty="0">
                <a:solidFill>
                  <a:schemeClr val="accent1">
                    <a:lumMod val="50000"/>
                  </a:schemeClr>
                </a:solidFill>
              </a:rPr>
              <a:t>Пољопривредно-ветеринарска школа</a:t>
            </a:r>
            <a:r>
              <a:rPr lang="sr-Latn-R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Cyrl-RS" sz="2000" dirty="0">
                <a:solidFill>
                  <a:schemeClr val="accent1">
                    <a:lumMod val="50000"/>
                  </a:schemeClr>
                </a:solidFill>
              </a:rPr>
              <a:t>са домом ученика „Свилајнац“ из Свилајнца</a:t>
            </a:r>
          </a:p>
          <a:p>
            <a:r>
              <a:rPr lang="sr-Cyrl-RS" sz="2000" dirty="0">
                <a:solidFill>
                  <a:schemeClr val="accent1">
                    <a:lumMod val="50000"/>
                  </a:schemeClr>
                </a:solidFill>
              </a:rPr>
              <a:t>Наставник: Смиљка </a:t>
            </a:r>
            <a:r>
              <a:rPr lang="sr-Cyrl-RS" sz="2000" dirty="0" smtClean="0">
                <a:solidFill>
                  <a:schemeClr val="accent1">
                    <a:lumMod val="50000"/>
                  </a:schemeClr>
                </a:solidFill>
              </a:rPr>
              <a:t>Опанчина-Вукчевић</a:t>
            </a:r>
            <a:endParaRPr lang="sr-Cyrl-RS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sr-Cyrl-RS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sr-Latn-RS" sz="20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sr-Latn-RS" sz="2000" dirty="0"/>
          </a:p>
          <a:p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3953836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7852891" cy="655529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sr-Cyrl-CS" b="1" dirty="0">
                <a:solidFill>
                  <a:schemeClr val="accent2">
                    <a:lumMod val="50000"/>
                  </a:schemeClr>
                </a:solidFill>
              </a:rPr>
              <a:t>Наставник  честита на успешној презентацији</a:t>
            </a:r>
            <a:endParaRPr lang="sr-Latn-R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15858"/>
            <a:ext cx="6287137" cy="4425504"/>
          </a:xfrm>
        </p:spPr>
        <p:txBody>
          <a:bodyPr>
            <a:noAutofit/>
          </a:bodyPr>
          <a:lstStyle/>
          <a:p>
            <a:r>
              <a:rPr lang="sr-Cyrl-RS" b="1" dirty="0">
                <a:solidFill>
                  <a:schemeClr val="accent1">
                    <a:lumMod val="75000"/>
                  </a:schemeClr>
                </a:solidFill>
              </a:rPr>
              <a:t>Заједно са осталим ученицима коментарисати презентацију и постављати питања .</a:t>
            </a:r>
          </a:p>
          <a:p>
            <a:r>
              <a:rPr lang="sr-Cyrl-RS" b="1" dirty="0">
                <a:solidFill>
                  <a:schemeClr val="accent1">
                    <a:lumMod val="75000"/>
                  </a:schemeClr>
                </a:solidFill>
              </a:rPr>
              <a:t> Дати оцену презентације. </a:t>
            </a:r>
          </a:p>
          <a:p>
            <a:r>
              <a:rPr lang="sr-Cyrl-RS" b="1" dirty="0">
                <a:solidFill>
                  <a:schemeClr val="accent1">
                    <a:lumMod val="75000"/>
                  </a:schemeClr>
                </a:solidFill>
              </a:rPr>
              <a:t>У разговору са ученицима тражити да они изнесу шта је било добро, а шта није по њиховом мишљењу.</a:t>
            </a:r>
            <a:endParaRPr lang="sr-Latn-R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r-Cyrl-RS" b="1" dirty="0">
                <a:solidFill>
                  <a:schemeClr val="accent1">
                    <a:lumMod val="75000"/>
                  </a:schemeClr>
                </a:solidFill>
              </a:rPr>
              <a:t>Уважити њихове сугестује , супроставити мишљења и подржати нове идеје које су изнели.</a:t>
            </a:r>
          </a:p>
          <a:p>
            <a:r>
              <a:rPr lang="sr-Cyrl-CS" dirty="0">
                <a:solidFill>
                  <a:schemeClr val="accent1">
                    <a:lumMod val="75000"/>
                  </a:schemeClr>
                </a:solidFill>
              </a:rPr>
              <a:t>„Успешно сте представили  ваш производ и да сам ја инвеститор, сигурно бих вам обезбедила средства за вашу идеју. Надам се ћете у свом будућем раду користити смернице које сте добили на овом часу.</a:t>
            </a:r>
          </a:p>
          <a:p>
            <a:r>
              <a:rPr lang="sr-Cyrl-CS" dirty="0">
                <a:solidFill>
                  <a:schemeClr val="accent1">
                    <a:lumMod val="75000"/>
                  </a:schemeClr>
                </a:solidFill>
              </a:rPr>
              <a:t>„Желим вам успех у  будућем раду и да будете успешни и истрајни у остваривању ваших пословних идеја.“</a:t>
            </a:r>
            <a:endParaRPr lang="sr-Latn-R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sr-Latn-R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676" y="70801"/>
            <a:ext cx="3336324" cy="3682652"/>
          </a:xfrm>
          <a:prstGeom prst="rect">
            <a:avLst/>
          </a:prstGeom>
        </p:spPr>
      </p:pic>
      <p:pic>
        <p:nvPicPr>
          <p:cNvPr id="5" name="Picture 4" descr="фффффффффф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4471" y="3607676"/>
            <a:ext cx="5227529" cy="325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9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435" y="100208"/>
            <a:ext cx="8596668" cy="1540702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sr-Cyrl-RS" dirty="0">
                <a:solidFill>
                  <a:schemeClr val="accent1">
                    <a:lumMod val="50000"/>
                  </a:schemeClr>
                </a:solidFill>
              </a:rPr>
              <a:t>Ученици на почетку школске године имају задатак да осмисле своју </a:t>
            </a:r>
            <a:r>
              <a:rPr lang="sr-Cyrl-RS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sr-Cyrl-RS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sr-Cyrl-RS" dirty="0" smtClean="0">
                <a:solidFill>
                  <a:schemeClr val="accent1">
                    <a:lumMod val="50000"/>
                  </a:schemeClr>
                </a:solidFill>
              </a:rPr>
              <a:t>пословну </a:t>
            </a:r>
            <a:r>
              <a:rPr lang="sr-Cyrl-RS" dirty="0">
                <a:solidFill>
                  <a:schemeClr val="accent1">
                    <a:lumMod val="50000"/>
                  </a:schemeClr>
                </a:solidFill>
              </a:rPr>
              <a:t>идеју;</a:t>
            </a:r>
            <a:br>
              <a:rPr lang="sr-Cyrl-R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sr-Cyrl-RS" dirty="0">
                <a:solidFill>
                  <a:schemeClr val="accent1">
                    <a:lumMod val="75000"/>
                  </a:schemeClr>
                </a:solidFill>
              </a:rPr>
              <a:t>Поделе се у тимове и сваки тим ради заједно на пословној идеји;</a:t>
            </a:r>
            <a:br>
              <a:rPr lang="sr-Cyrl-R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r-Cyrl-RS" dirty="0">
                <a:solidFill>
                  <a:schemeClr val="accent1">
                    <a:lumMod val="75000"/>
                  </a:schemeClr>
                </a:solidFill>
              </a:rPr>
              <a:t>Пословна идеја треба да представља иновативан прехрамбени производ; </a:t>
            </a:r>
            <a:br>
              <a:rPr lang="sr-Cyrl-R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r-Cyrl-RS" dirty="0">
                <a:solidFill>
                  <a:schemeClr val="accent1">
                    <a:lumMod val="75000"/>
                  </a:schemeClr>
                </a:solidFill>
              </a:rPr>
              <a:t>У току године, када обрадимо ново градиво, за домаћи рад имају задатак да лекцију примене на своју пословну идеју.</a:t>
            </a:r>
            <a:br>
              <a:rPr lang="sr-Cyrl-R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r-Cyrl-RS" dirty="0">
                <a:solidFill>
                  <a:schemeClr val="accent1">
                    <a:lumMod val="75000"/>
                  </a:schemeClr>
                </a:solidFill>
              </a:rPr>
              <a:t>Склапајући један по један задатак, напишу основни бизнис план.</a:t>
            </a:r>
            <a:br>
              <a:rPr lang="sr-Cyrl-R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sr-Latn-RS" dirty="0">
                <a:solidFill>
                  <a:schemeClr val="accent1">
                    <a:lumMod val="75000"/>
                  </a:schemeClr>
                </a:solidFill>
              </a:rPr>
            </a:br>
            <a:endParaRPr lang="sr-Latn-R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9" descr="https://scontent.fbeg5-1.fna.fbcdn.net/v/t1.15752-9/55560509_567190590455675_7249522187076370432_n.jpg?_nc_cat=102&amp;_nc_ht=scontent.fbeg5-1.fna&amp;oh=599ceacf0969195d04bb5f753271084c&amp;oe=5D059297"/>
          <p:cNvPicPr>
            <a:picLocks noChangeAspect="1" noChangeArrowheads="1"/>
          </p:cNvPicPr>
          <p:nvPr/>
        </p:nvPicPr>
        <p:blipFill>
          <a:blip r:embed="rId2" cstate="print"/>
          <a:srcRect l="7793" t="8837" r="4191" b="36163"/>
          <a:stretch>
            <a:fillRect/>
          </a:stretch>
        </p:blipFill>
        <p:spPr bwMode="auto">
          <a:xfrm>
            <a:off x="9670092" y="3782859"/>
            <a:ext cx="2780421" cy="3231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579" y="100208"/>
            <a:ext cx="2780421" cy="368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691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287" y="434235"/>
            <a:ext cx="8596668" cy="1320800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sr-Cyrl-RS" dirty="0">
                <a:solidFill>
                  <a:schemeClr val="accent2">
                    <a:lumMod val="50000"/>
                  </a:schemeClr>
                </a:solidFill>
              </a:rPr>
              <a:t>Завршни часови предвиђени су да ученици презентују свој пројекат- пословну идеју</a:t>
            </a:r>
            <a:endParaRPr lang="sr-Latn-R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287" y="2072907"/>
            <a:ext cx="7276694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Игроказом ,пред наставником као могућим инвеститором, који ће </a:t>
            </a:r>
            <a:r>
              <a:rPr lang="sr-Cyrl-R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им </a:t>
            </a:r>
            <a:r>
              <a:rPr lang="sr-Cyrl-R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помогне да остваре своју пословну идеју ученици  презентују свој бизнис план –презентацијом која је саставњена од домаћих радова писаних у току школске године</a:t>
            </a:r>
          </a:p>
          <a:p>
            <a:pPr marL="0" indent="0">
              <a:buNone/>
            </a:pPr>
            <a:r>
              <a:rPr lang="sr-Cyrl-R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Ове године смо  час одржали преко платфоме </a:t>
            </a:r>
            <a:r>
              <a:rPr lang="sr-Latn-R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Microsoft Teams</a:t>
            </a:r>
            <a:endParaRPr lang="sr-Cyrl-R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RS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RS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484" y="2893512"/>
            <a:ext cx="3536515" cy="396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098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sr-Cyrl-RS" dirty="0">
                <a:solidFill>
                  <a:schemeClr val="accent2">
                    <a:lumMod val="50000"/>
                  </a:schemeClr>
                </a:solidFill>
              </a:rPr>
              <a:t>Ученике сам упознала са правилима пословне комуникације,а то су:</a:t>
            </a:r>
            <a:endParaRPr lang="sr-Latn-R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652" y="1930400"/>
            <a:ext cx="8596668" cy="3880773"/>
          </a:xfrm>
        </p:spPr>
        <p:txBody>
          <a:bodyPr>
            <a:noAutofit/>
          </a:bodyPr>
          <a:lstStyle/>
          <a:p>
            <a:r>
              <a:rPr lang="sr-Cyrl-RS" sz="2000" dirty="0">
                <a:solidFill>
                  <a:schemeClr val="accent1">
                    <a:lumMod val="75000"/>
                  </a:schemeClr>
                </a:solidFill>
              </a:rPr>
              <a:t>Пословна кулутра је предуслов за успешно пословање;</a:t>
            </a:r>
          </a:p>
          <a:p>
            <a:r>
              <a:rPr lang="sr-Cyrl-RS" sz="2000" dirty="0">
                <a:solidFill>
                  <a:schemeClr val="accent1">
                    <a:lumMod val="75000"/>
                  </a:schemeClr>
                </a:solidFill>
              </a:rPr>
              <a:t>Обавезно поштовати правила пословног одевања;</a:t>
            </a:r>
          </a:p>
          <a:p>
            <a:r>
              <a:rPr lang="sr-Cyrl-RS" sz="2000" dirty="0">
                <a:solidFill>
                  <a:schemeClr val="accent1">
                    <a:lumMod val="75000"/>
                  </a:schemeClr>
                </a:solidFill>
              </a:rPr>
              <a:t>Будите спремни:  распоред расправе, прибор за писање, будите упознати са темом разговора уколико знате унапред да допринесте разговору;</a:t>
            </a:r>
          </a:p>
          <a:p>
            <a:r>
              <a:rPr lang="sr-Cyrl-RS" sz="2000" dirty="0">
                <a:solidFill>
                  <a:schemeClr val="accent1">
                    <a:lumMod val="75000"/>
                  </a:schemeClr>
                </a:solidFill>
              </a:rPr>
              <a:t>Користите своје име и презиме на платформи; </a:t>
            </a:r>
          </a:p>
          <a:p>
            <a:r>
              <a:rPr lang="sr-Cyrl-RS" sz="2000" dirty="0">
                <a:solidFill>
                  <a:schemeClr val="accent1">
                    <a:lumMod val="75000"/>
                  </a:schemeClr>
                </a:solidFill>
              </a:rPr>
              <a:t>Обавезно искључите или утишајте  мобилни телефон;</a:t>
            </a:r>
          </a:p>
          <a:p>
            <a:r>
              <a:rPr lang="sr-Cyrl-RS" sz="2000" dirty="0">
                <a:solidFill>
                  <a:schemeClr val="accent1">
                    <a:lumMod val="75000"/>
                  </a:schemeClr>
                </a:solidFill>
              </a:rPr>
              <a:t>Никада не прекидајте особу која говори;</a:t>
            </a:r>
          </a:p>
          <a:p>
            <a:r>
              <a:rPr lang="sr-Cyrl-RS" sz="2000" dirty="0">
                <a:solidFill>
                  <a:schemeClr val="accent1">
                    <a:lumMod val="75000"/>
                  </a:schemeClr>
                </a:solidFill>
              </a:rPr>
              <a:t>Напишите своја запажања на чету;</a:t>
            </a:r>
          </a:p>
          <a:p>
            <a:r>
              <a:rPr lang="sr-Cyrl-RS" sz="2000" dirty="0">
                <a:solidFill>
                  <a:schemeClr val="accent1">
                    <a:lumMod val="75000"/>
                  </a:schemeClr>
                </a:solidFill>
              </a:rPr>
              <a:t>Избегавајте кориштење великих слова. </a:t>
            </a:r>
            <a:endParaRPr lang="sr-Latn-R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877" y="3569918"/>
            <a:ext cx="4551122" cy="328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331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sr-Cyrl-CS" b="1" dirty="0">
                <a:solidFill>
                  <a:schemeClr val="accent2">
                    <a:lumMod val="50000"/>
                  </a:schemeClr>
                </a:solidFill>
              </a:rPr>
              <a:t>ПРЕЗЕНТАЦИЈА </a:t>
            </a:r>
            <a:r>
              <a:rPr lang="sr-Cyrl-RS" b="1" dirty="0">
                <a:solidFill>
                  <a:schemeClr val="accent2">
                    <a:lumMod val="50000"/>
                  </a:schemeClr>
                </a:solidFill>
              </a:rPr>
              <a:t>ПРОЈЕКТА-</a:t>
            </a:r>
            <a:r>
              <a:rPr lang="sr-Cyrl-CS" b="1" dirty="0">
                <a:solidFill>
                  <a:schemeClr val="accent2">
                    <a:lumMod val="50000"/>
                  </a:schemeClr>
                </a:solidFill>
              </a:rPr>
              <a:t> ПОСЛОВНОГ ПЛАНА</a:t>
            </a:r>
            <a:r>
              <a:rPr lang="sr-Latn-RS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sr-Latn-RS" dirty="0">
                <a:solidFill>
                  <a:schemeClr val="accent2">
                    <a:lumMod val="50000"/>
                  </a:schemeClr>
                </a:solidFill>
              </a:rPr>
            </a:br>
            <a:endParaRPr lang="sr-Latn-R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28593"/>
            <a:ext cx="8596668" cy="3457182"/>
          </a:xfrm>
        </p:spPr>
        <p:txBody>
          <a:bodyPr>
            <a:noAutofit/>
          </a:bodyPr>
          <a:lstStyle/>
          <a:p>
            <a:r>
              <a:rPr lang="sr-Cyrl-CS" sz="2400" b="1" dirty="0">
                <a:solidFill>
                  <a:schemeClr val="accent2">
                    <a:lumMod val="75000"/>
                  </a:schemeClr>
                </a:solidFill>
              </a:rPr>
              <a:t>Наставник  поздравља ученике и моли да сви осим ученика који излажу презентацју искључе камере и микрофон. </a:t>
            </a:r>
          </a:p>
          <a:p>
            <a:r>
              <a:rPr lang="sr-Cyrl-CS" sz="2400" b="1" dirty="0">
                <a:solidFill>
                  <a:schemeClr val="accent2">
                    <a:lumMod val="75000"/>
                  </a:schemeClr>
                </a:solidFill>
              </a:rPr>
              <a:t>Ученици који не презентују, могу питања да поставе на чету и на крају презентације поставићу ваша питања.</a:t>
            </a:r>
          </a:p>
          <a:p>
            <a:r>
              <a:rPr lang="sr-Cyrl-CS" sz="2400" b="1" dirty="0">
                <a:solidFill>
                  <a:schemeClr val="accent2">
                    <a:lumMod val="75000"/>
                  </a:schemeClr>
                </a:solidFill>
              </a:rPr>
              <a:t>Ученци који  презентују нека прате питања на чету и припремају одговоре.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855" y="5185775"/>
            <a:ext cx="5482616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526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90" y="308975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sr-Cyrl-CS" b="1" dirty="0">
                <a:solidFill>
                  <a:schemeClr val="accent1">
                    <a:lumMod val="50000"/>
                  </a:schemeClr>
                </a:solidFill>
              </a:rPr>
              <a:t>„Д</a:t>
            </a:r>
            <a:r>
              <a:rPr lang="sr-Cyrl-CS" b="1" dirty="0">
                <a:solidFill>
                  <a:schemeClr val="accent2">
                    <a:lumMod val="50000"/>
                  </a:schemeClr>
                </a:solidFill>
              </a:rPr>
              <a:t>обар дан ја сам Смиљка Опанчина Вукчевић инвеститор,</a:t>
            </a:r>
            <a:br>
              <a:rPr lang="sr-Cyrl-CS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sr-Cyrl-CS" b="1" dirty="0">
                <a:solidFill>
                  <a:schemeClr val="accent2">
                    <a:lumMod val="50000"/>
                  </a:schemeClr>
                </a:solidFill>
              </a:rPr>
              <a:t> позивам вас да се представите.“</a:t>
            </a:r>
            <a:r>
              <a:rPr lang="sr-Latn-RS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sr-Latn-RS" dirty="0">
                <a:solidFill>
                  <a:schemeClr val="accent2">
                    <a:lumMod val="50000"/>
                  </a:schemeClr>
                </a:solidFill>
              </a:rPr>
            </a:br>
            <a:endParaRPr lang="sr-Latn-R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5573154" cy="3880773"/>
          </a:xfrm>
        </p:spPr>
        <p:txBody>
          <a:bodyPr/>
          <a:lstStyle/>
          <a:p>
            <a:r>
              <a:rPr lang="sr-Latn-RS" b="1" dirty="0"/>
              <a:t> </a:t>
            </a:r>
            <a:r>
              <a:rPr lang="sr-Cyrl-CS" sz="2800" b="1" dirty="0">
                <a:solidFill>
                  <a:schemeClr val="accent1">
                    <a:lumMod val="75000"/>
                  </a:schemeClr>
                </a:solidFill>
              </a:rPr>
              <a:t>Ученик треба да се представи именом и презименом и на којем радном месту ради у предузећу</a:t>
            </a:r>
          </a:p>
          <a:p>
            <a:r>
              <a:rPr lang="sr-Cyrl-CS" sz="2800" b="1" dirty="0">
                <a:solidFill>
                  <a:schemeClr val="accent1">
                    <a:lumMod val="75000"/>
                  </a:schemeClr>
                </a:solidFill>
              </a:rPr>
              <a:t>„ Хвала што сте </a:t>
            </a:r>
            <a:r>
              <a:rPr lang="sr-Cyrl-CS" sz="2800" b="1" dirty="0" smtClean="0">
                <a:solidFill>
                  <a:schemeClr val="accent1">
                    <a:lumMod val="75000"/>
                  </a:schemeClr>
                </a:solidFill>
              </a:rPr>
              <a:t>тачни </a:t>
            </a:r>
            <a:r>
              <a:rPr lang="sr-Cyrl-CS" sz="2800" b="1" dirty="0">
                <a:solidFill>
                  <a:schemeClr val="accent1">
                    <a:lumMod val="75000"/>
                  </a:schemeClr>
                </a:solidFill>
              </a:rPr>
              <a:t>, молим вас крените са вашом презентацијом „</a:t>
            </a:r>
            <a:endParaRPr lang="sr-Latn-RS" sz="28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sr-Latn-R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0" y="2160588"/>
            <a:ext cx="5394716" cy="469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14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47177"/>
            <a:ext cx="8596668" cy="1457195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sr-Cyrl-RS" sz="2400" dirty="0">
                <a:solidFill>
                  <a:schemeClr val="accent2">
                    <a:lumMod val="50000"/>
                  </a:schemeClr>
                </a:solidFill>
              </a:rPr>
              <a:t>Ученици предсављају своју презентацју тако да сваки ученик образложи  један део презентације.</a:t>
            </a:r>
            <a:br>
              <a:rPr lang="sr-Cyrl-RS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sr-Cyrl-RS" sz="2400" dirty="0">
                <a:solidFill>
                  <a:schemeClr val="accent2">
                    <a:lumMod val="50000"/>
                  </a:schemeClr>
                </a:solidFill>
              </a:rPr>
              <a:t>Презентација треба да има задате параметре које наставник прати. </a:t>
            </a:r>
            <a:r>
              <a:rPr lang="sr-Cyrl-CS" sz="24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sr-Cyrl-CS" sz="24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sr-Latn-R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92055"/>
            <a:ext cx="7301745" cy="448431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sr-Cyrl-RS" dirty="0"/>
          </a:p>
          <a:p>
            <a:pPr lvl="0"/>
            <a:r>
              <a:rPr lang="sr-Cyrl-RS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 компаније и делатност и адреса, седиште компаније  (нпр, Џемко-производња џема)</a:t>
            </a:r>
            <a:endParaRPr lang="sr-Latn-RS" sz="2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sr-Cyrl-RS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 компаније - велики (може лого мали на сваком слајду)</a:t>
            </a:r>
            <a:endParaRPr lang="sr-Latn-RS" sz="2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sr-Cyrl-RS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 и презиме ученика и радно место које има ( и директори раде!)</a:t>
            </a:r>
            <a:endParaRPr lang="sr-Latn-RS" sz="2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sr-Cyrl-RS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 је настала бизнис идеја ( кратак опис, слободна форма)</a:t>
            </a:r>
            <a:endParaRPr lang="sr-Latn-RS" sz="2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sr-Cyrl-RS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Испитивање тржишта цена по јединици масе (килограму , литру  и сл. ). Истих или сличних производа.</a:t>
            </a:r>
          </a:p>
          <a:p>
            <a:pPr lvl="0"/>
            <a:r>
              <a:rPr lang="sr-Cyrl-RS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Мисија и визија - на једом слајду,   кратко.</a:t>
            </a:r>
            <a:endParaRPr lang="sr-Latn-RS" sz="2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SWOT </a:t>
            </a:r>
            <a:r>
              <a:rPr lang="sr-Cyrl-RS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- један слајд или табела, по избору .</a:t>
            </a:r>
            <a:endParaRPr lang="sr-Latn-RS" sz="2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sr-Cyrl-RS" sz="2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sr-Latn-R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588" y="2705622"/>
            <a:ext cx="3486411" cy="415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68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066" y="1127342"/>
            <a:ext cx="7201538" cy="5452638"/>
          </a:xfrm>
        </p:spPr>
        <p:txBody>
          <a:bodyPr>
            <a:noAutofit/>
          </a:bodyPr>
          <a:lstStyle/>
          <a:p>
            <a:pPr lvl="0"/>
            <a:r>
              <a:rPr lang="sr-Cyrl-RS" sz="2000" dirty="0">
                <a:solidFill>
                  <a:schemeClr val="accent1">
                    <a:lumMod val="75000"/>
                  </a:schemeClr>
                </a:solidFill>
              </a:rPr>
              <a:t>Технолошка шема производње са параметрима</a:t>
            </a:r>
            <a:r>
              <a:rPr lang="sr-Cyrl-RS" sz="2000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</a:p>
          <a:p>
            <a:pPr lvl="0"/>
            <a:r>
              <a:rPr lang="sr-Cyrl-RS" sz="2000" dirty="0" smtClean="0">
                <a:solidFill>
                  <a:schemeClr val="accent1">
                    <a:lumMod val="75000"/>
                  </a:schemeClr>
                </a:solidFill>
              </a:rPr>
              <a:t>Дијаграм ток производње ЦП И ЦЦП тачкама,</a:t>
            </a:r>
          </a:p>
          <a:p>
            <a:pPr lvl="0"/>
            <a:r>
              <a:rPr lang="sr-Cyrl-RS" sz="2000" dirty="0" smtClean="0">
                <a:solidFill>
                  <a:schemeClr val="accent1">
                    <a:lumMod val="75000"/>
                  </a:schemeClr>
                </a:solidFill>
              </a:rPr>
              <a:t>Декларација и нутритивна вредност према правилницима за производђ</a:t>
            </a:r>
          </a:p>
          <a:p>
            <a:pPr lvl="0"/>
            <a:r>
              <a:rPr lang="sr-Cyrl-RS" sz="2000" dirty="0" smtClean="0">
                <a:solidFill>
                  <a:schemeClr val="accent1">
                    <a:lumMod val="75000"/>
                  </a:schemeClr>
                </a:solidFill>
              </a:rPr>
              <a:t>Рецептура по једном циклусу,</a:t>
            </a:r>
            <a:endParaRPr lang="sr-Latn-RS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sr-Cyrl-RS" sz="2000" dirty="0">
                <a:solidFill>
                  <a:schemeClr val="accent1">
                    <a:lumMod val="75000"/>
                  </a:schemeClr>
                </a:solidFill>
              </a:rPr>
              <a:t>Табела цена коштања машина и уређаја,</a:t>
            </a:r>
            <a:endParaRPr lang="sr-Latn-RS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sr-Cyrl-RS" sz="2000" dirty="0">
                <a:solidFill>
                  <a:schemeClr val="accent1">
                    <a:lumMod val="75000"/>
                  </a:schemeClr>
                </a:solidFill>
              </a:rPr>
              <a:t>Табела цена коштања ситног инвентара</a:t>
            </a:r>
            <a:r>
              <a:rPr lang="sr-Cyrl-RS" sz="2000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endParaRPr lang="sr-Latn-RS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sr-Cyrl-RS" sz="2000" dirty="0">
                <a:solidFill>
                  <a:schemeClr val="accent1">
                    <a:lumMod val="75000"/>
                  </a:schemeClr>
                </a:solidFill>
              </a:rPr>
              <a:t>Табела цена коштања по рецепури сировина по килограму , литру јединичној мери,</a:t>
            </a:r>
            <a:endParaRPr lang="sr-Latn-RS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sr-Cyrl-RS" sz="2000" dirty="0">
                <a:solidFill>
                  <a:schemeClr val="accent1">
                    <a:lumMod val="75000"/>
                  </a:schemeClr>
                </a:solidFill>
              </a:rPr>
              <a:t>Асортиман производа, </a:t>
            </a:r>
            <a:endParaRPr lang="sr-Latn-RS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sr-Cyrl-RS" sz="2000" dirty="0">
                <a:solidFill>
                  <a:schemeClr val="accent1">
                    <a:lumMod val="75000"/>
                  </a:schemeClr>
                </a:solidFill>
              </a:rPr>
              <a:t>Маркетинг начин продаје ( самостално трговина и сл) , начин транспорта (дистрибуције) начин рекламирања,</a:t>
            </a:r>
            <a:endParaRPr lang="sr-Latn-RS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sr-Cyrl-RS" sz="2000" dirty="0">
                <a:solidFill>
                  <a:schemeClr val="accent1">
                    <a:lumMod val="75000"/>
                  </a:schemeClr>
                </a:solidFill>
              </a:rPr>
              <a:t>Извори финансирања за </a:t>
            </a:r>
            <a:r>
              <a:rPr lang="sr-Cyrl-RS" sz="2000" dirty="0" smtClean="0">
                <a:solidFill>
                  <a:schemeClr val="accent1">
                    <a:lumMod val="75000"/>
                  </a:schemeClr>
                </a:solidFill>
              </a:rPr>
              <a:t>почетак</a:t>
            </a:r>
            <a:endParaRPr lang="sr-Latn-RS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sr-Cyrl-RS" sz="2000" dirty="0">
                <a:solidFill>
                  <a:schemeClr val="accent1">
                    <a:lumMod val="75000"/>
                  </a:schemeClr>
                </a:solidFill>
              </a:rPr>
              <a:t>Слика упакованог производа.</a:t>
            </a:r>
            <a:endParaRPr lang="sr-Latn-RS" sz="2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sr-Latn-R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003390"/>
              </p:ext>
            </p:extLst>
          </p:nvPr>
        </p:nvGraphicFramePr>
        <p:xfrm>
          <a:off x="9231682" y="6400799"/>
          <a:ext cx="2298620" cy="555250"/>
        </p:xfrm>
        <a:graphic>
          <a:graphicData uri="http://schemas.openxmlformats.org/drawingml/2006/table">
            <a:tbl>
              <a:tblPr/>
              <a:tblGrid>
                <a:gridCol w="10396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53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35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76269">
                <a:tc>
                  <a:txBody>
                    <a:bodyPr/>
                    <a:lstStyle/>
                    <a:p>
                      <a:r>
                        <a:rPr lang="sr-Latn-RS" dirty="0"/>
                        <a:t>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sr-Latn-R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0930">
                <a:tc>
                  <a:txBody>
                    <a:bodyPr/>
                    <a:lstStyle/>
                    <a:p>
                      <a:r>
                        <a:rPr lang="sr-Latn-RS" dirty="0"/>
                        <a:t>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45066" y="150312"/>
            <a:ext cx="5947834" cy="1089764"/>
          </a:xfrm>
        </p:spPr>
        <p:txBody>
          <a:bodyPr>
            <a:no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sr-Cyrl-RS" sz="2800" dirty="0">
                <a:solidFill>
                  <a:schemeClr val="accent2">
                    <a:lumMod val="50000"/>
                  </a:schemeClr>
                </a:solidFill>
              </a:rPr>
              <a:t>ПОВЕЗАНОСТ СА ДРУГИМ ПРЕДМЕТИМА</a:t>
            </a:r>
            <a:endParaRPr lang="sr-Latn-R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763" y="0"/>
            <a:ext cx="4125237" cy="3475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763" y="3475973"/>
            <a:ext cx="4125237" cy="296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87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97282"/>
            <a:ext cx="8596668" cy="805841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sr-Cyrl-RS" dirty="0">
                <a:solidFill>
                  <a:schemeClr val="accent1">
                    <a:lumMod val="50000"/>
                  </a:schemeClr>
                </a:solidFill>
              </a:rPr>
              <a:t>Наставник оцењује следеће пареметре:</a:t>
            </a:r>
            <a:endParaRPr lang="sr-Latn-R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03123"/>
            <a:ext cx="6750600" cy="4538239"/>
          </a:xfrm>
        </p:spPr>
        <p:txBody>
          <a:bodyPr>
            <a:normAutofit fontScale="92500" lnSpcReduction="20000"/>
          </a:bodyPr>
          <a:lstStyle/>
          <a:p>
            <a:r>
              <a:rPr lang="sr-Cyrl-RS" sz="2000" dirty="0">
                <a:solidFill>
                  <a:schemeClr val="accent1">
                    <a:lumMod val="75000"/>
                  </a:schemeClr>
                </a:solidFill>
              </a:rPr>
              <a:t>Ученици су применили креативне технике свог избора за предузетничку идеју</a:t>
            </a:r>
            <a:endParaRPr lang="sr-Latn-RS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r-Cyrl-RS" sz="2000" dirty="0">
                <a:solidFill>
                  <a:schemeClr val="accent1">
                    <a:lumMod val="75000"/>
                  </a:schemeClr>
                </a:solidFill>
              </a:rPr>
              <a:t>Препознају садржај и значај креативног предузетништва путем имитирања </a:t>
            </a:r>
            <a:endParaRPr lang="sr-Latn-RS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r-Cyrl-RS" sz="2000" dirty="0">
                <a:solidFill>
                  <a:schemeClr val="accent1">
                    <a:lumMod val="75000"/>
                  </a:schemeClr>
                </a:solidFill>
              </a:rPr>
              <a:t>Препознају садржај и значај бизнис плана</a:t>
            </a:r>
            <a:endParaRPr lang="sr-Latn-RS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r-Cyrl-RS" sz="2000" dirty="0">
                <a:solidFill>
                  <a:schemeClr val="accent1">
                    <a:lumMod val="75000"/>
                  </a:schemeClr>
                </a:solidFill>
              </a:rPr>
              <a:t>Зна да истражи међусобно деловање фактора који утичу на ставарање предузетничке идеје</a:t>
            </a:r>
            <a:endParaRPr lang="sr-Latn-RS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r-Cyrl-RS" sz="2000" dirty="0">
                <a:solidFill>
                  <a:schemeClr val="accent1">
                    <a:lumMod val="75000"/>
                  </a:schemeClr>
                </a:solidFill>
              </a:rPr>
              <a:t>Развијају самопоуздање за покретање сопствене идеје које се темеље на успешним основама</a:t>
            </a:r>
            <a:endParaRPr lang="sr-Latn-RS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r-Cyrl-RS" sz="2000" dirty="0">
                <a:solidFill>
                  <a:schemeClr val="accent1">
                    <a:lumMod val="75000"/>
                  </a:schemeClr>
                </a:solidFill>
              </a:rPr>
              <a:t>Презентују  сопствену идеју</a:t>
            </a:r>
            <a:endParaRPr lang="sr-Latn-RS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r-Cyrl-RS" sz="2000" dirty="0">
                <a:solidFill>
                  <a:schemeClr val="accent1">
                    <a:lumMod val="75000"/>
                  </a:schemeClr>
                </a:solidFill>
              </a:rPr>
              <a:t>Демонстрирају комуникацијске вештине у интерној  и екстерној комуникацији</a:t>
            </a:r>
            <a:endParaRPr lang="sr-Latn-RS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r-Cyrl-RS" sz="2000" dirty="0">
                <a:solidFill>
                  <a:schemeClr val="accent1">
                    <a:lumMod val="75000"/>
                  </a:schemeClr>
                </a:solidFill>
              </a:rPr>
              <a:t>Показали самосталност и одговорност у припреми  и излагању ученичког пројекта</a:t>
            </a:r>
            <a:endParaRPr lang="sr-Latn-RS" sz="2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sr-Latn-RS" dirty="0"/>
          </a:p>
          <a:p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350" y="1302706"/>
            <a:ext cx="4563649" cy="533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5383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323</TotalTime>
  <Words>650</Words>
  <Application>Microsoft Office PowerPoint</Application>
  <PresentationFormat>Widescreen</PresentationFormat>
  <Paragraphs>71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Times New Roman</vt:lpstr>
      <vt:lpstr>Trebuchet MS</vt:lpstr>
      <vt:lpstr>Wingdings</vt:lpstr>
      <vt:lpstr>Wingdings 3</vt:lpstr>
      <vt:lpstr>Facet</vt:lpstr>
      <vt:lpstr>ПРЕДУЗЕТНИЦИ СА ИДЕЈОМ  ПРЕДМЕТ : ПРЕДУЗЕТНИШТВО НАСТАВНА ОБЛАСТ: Економија пословања</vt:lpstr>
      <vt:lpstr>Ученици на почетку школске године имају задатак да осмисле своју  пословну идеју; Поделе се у тимове и сваки тим ради заједно на пословној идеји; Пословна идеја треба да представља иновативан прехрамбени производ;  У току године, када обрадимо ново градиво, за домаћи рад имају задатак да лекцију примене на своју пословну идеју. Склапајући један по један задатак, напишу основни бизнис план.  </vt:lpstr>
      <vt:lpstr>Завршни часови предвиђени су да ученици презентују свој пројекат- пословну идеју</vt:lpstr>
      <vt:lpstr>Ученике сам упознала са правилима пословне комуникације,а то су:</vt:lpstr>
      <vt:lpstr>ПРЕЗЕНТАЦИЈА ПРОЈЕКТА- ПОСЛОВНОГ ПЛАНА </vt:lpstr>
      <vt:lpstr>„Добар дан ја сам Смиљка Опанчина Вукчевић инвеститор,  позивам вас да се представите.“ </vt:lpstr>
      <vt:lpstr>Ученици предсављају своју презентацју тако да сваки ученик образложи  један део презентације. Презентација треба да има задате параметре које наставник прати.  </vt:lpstr>
      <vt:lpstr>ПОВЕЗАНОСТ СА ДРУГИМ ПРЕДМЕТИМА</vt:lpstr>
      <vt:lpstr>Наставник оцењује следеће пареметре:</vt:lpstr>
      <vt:lpstr>Наставник  честита на успешној презентацији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ПРЕДУЗЕТНИШТВО НАСТАВНА ОБЛАСТ Економија пословања</dc:title>
  <dc:creator>K77</dc:creator>
  <cp:lastModifiedBy>K77</cp:lastModifiedBy>
  <cp:revision>37</cp:revision>
  <dcterms:created xsi:type="dcterms:W3CDTF">2020-05-24T18:44:21Z</dcterms:created>
  <dcterms:modified xsi:type="dcterms:W3CDTF">2020-05-26T18:38:06Z</dcterms:modified>
</cp:coreProperties>
</file>